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78" r:id="rId5"/>
    <p:sldId id="256" r:id="rId6"/>
    <p:sldId id="298" r:id="rId7"/>
    <p:sldId id="303" r:id="rId8"/>
    <p:sldId id="302" r:id="rId9"/>
    <p:sldId id="261" r:id="rId10"/>
    <p:sldId id="262" r:id="rId11"/>
    <p:sldId id="280" r:id="rId12"/>
    <p:sldId id="264" r:id="rId13"/>
    <p:sldId id="27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1635"/>
    <a:srgbClr val="FFFFFF"/>
    <a:srgbClr val="7214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94"/>
  </p:normalViewPr>
  <p:slideViewPr>
    <p:cSldViewPr snapToGrid="0">
      <p:cViewPr varScale="1">
        <p:scale>
          <a:sx n="103" d="100"/>
          <a:sy n="103"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A picture containing background pattern&#10;&#10;Description automatically generated">
            <a:extLst>
              <a:ext uri="{FF2B5EF4-FFF2-40B4-BE49-F238E27FC236}">
                <a16:creationId xmlns:a16="http://schemas.microsoft.com/office/drawing/2014/main" id="{F541D930-6C09-E31A-2530-BF4480F356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EC243150-1746-9AD2-DE2F-C5BB2FD64060}"/>
              </a:ext>
            </a:extLst>
          </p:cNvPr>
          <p:cNvSpPr>
            <a:spLocks noGrp="1"/>
          </p:cNvSpPr>
          <p:nvPr>
            <p:ph type="subTitle" idx="1"/>
          </p:nvPr>
        </p:nvSpPr>
        <p:spPr>
          <a:xfrm>
            <a:off x="3916016" y="4184374"/>
            <a:ext cx="8275984" cy="107342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39871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5A27CB2F-B2FC-FA31-38B3-72B6AF2C5E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C0F8916-2E61-7371-4C04-A69516B9161F}"/>
              </a:ext>
            </a:extLst>
          </p:cNvPr>
          <p:cNvSpPr>
            <a:spLocks noGrp="1"/>
          </p:cNvSpPr>
          <p:nvPr>
            <p:ph type="title"/>
          </p:nvPr>
        </p:nvSpPr>
        <p:spPr>
          <a:xfrm>
            <a:off x="3220278" y="365125"/>
            <a:ext cx="8133522" cy="5727562"/>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0165793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43F765-1435-3BE1-3E78-A323BBACDF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2A54FF8-C363-DA78-E2B6-8B325C604B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F06813-5E24-433D-9D8F-2C0E54FF9B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0E6A4-225A-264B-9504-012D5F1F39C9}" type="datetimeFigureOut">
              <a:rPr lang="en-US" smtClean="0"/>
              <a:t>5/5/2023</a:t>
            </a:fld>
            <a:endParaRPr lang="en-US"/>
          </a:p>
        </p:txBody>
      </p:sp>
      <p:sp>
        <p:nvSpPr>
          <p:cNvPr id="5" name="Footer Placeholder 4">
            <a:extLst>
              <a:ext uri="{FF2B5EF4-FFF2-40B4-BE49-F238E27FC236}">
                <a16:creationId xmlns:a16="http://schemas.microsoft.com/office/drawing/2014/main" id="{FE7C217E-F4CA-BB15-B82B-3D05A30717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249BEE-1BAC-E57C-2B57-73CCEA756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F050F-870B-964C-8407-30ED3CC26E05}" type="slidenum">
              <a:rPr lang="en-US" smtClean="0"/>
              <a:t>‹#›</a:t>
            </a:fld>
            <a:endParaRPr lang="en-US"/>
          </a:p>
        </p:txBody>
      </p:sp>
    </p:spTree>
    <p:extLst>
      <p:ext uri="{BB962C8B-B14F-4D97-AF65-F5344CB8AC3E}">
        <p14:creationId xmlns:p14="http://schemas.microsoft.com/office/powerpoint/2010/main" val="2811611331"/>
      </p:ext>
    </p:extLst>
  </p:cSld>
  <p:clrMap bg1="lt1" tx1="dk1" bg2="lt2" tx2="dk2" accent1="accent1" accent2="accent2" accent3="accent3" accent4="accent4" accent5="accent5" accent6="accent6" hlink="hlink" folHlink="folHlink"/>
  <p:sldLayoutIdLst>
    <p:sldLayoutId id="2147483649" r:id="rId1"/>
    <p:sldLayoutId id="214748365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JcIAZd8p5fQ"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youtube.com/watch?v=JcIAZd8p5fQ"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FEA126-6853-9F18-D841-04EB47CA1D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86815" y="204813"/>
            <a:ext cx="1786701" cy="1806867"/>
          </a:xfrm>
          <a:prstGeom prst="rect">
            <a:avLst/>
          </a:prstGeom>
          <a:ln w="22225">
            <a:solidFill>
              <a:schemeClr val="tx1"/>
            </a:solidFill>
          </a:ln>
        </p:spPr>
      </p:pic>
      <p:sp>
        <p:nvSpPr>
          <p:cNvPr id="6" name="Title 1">
            <a:extLst>
              <a:ext uri="{FF2B5EF4-FFF2-40B4-BE49-F238E27FC236}">
                <a16:creationId xmlns:a16="http://schemas.microsoft.com/office/drawing/2014/main" id="{A1018762-B60C-721C-C83F-1ACBBAAF464D}"/>
              </a:ext>
            </a:extLst>
          </p:cNvPr>
          <p:cNvSpPr>
            <a:spLocks noGrp="1"/>
          </p:cNvSpPr>
          <p:nvPr>
            <p:ph type="title"/>
          </p:nvPr>
        </p:nvSpPr>
        <p:spPr>
          <a:xfrm>
            <a:off x="2207609" y="368091"/>
            <a:ext cx="7561721" cy="1325563"/>
          </a:xfrm>
        </p:spPr>
        <p:txBody>
          <a:bodyPr/>
          <a:lstStyle/>
          <a:p>
            <a:pPr algn="ctr"/>
            <a:r>
              <a:rPr lang="en-GB" dirty="0">
                <a:latin typeface="Gill Sans MT" panose="020B0502020104020203" pitchFamily="34" charset="0"/>
              </a:rPr>
              <a:t>Gather</a:t>
            </a:r>
            <a:br>
              <a:rPr lang="en-GB" dirty="0"/>
            </a:br>
            <a:endParaRPr lang="en-GB" dirty="0"/>
          </a:p>
        </p:txBody>
      </p:sp>
      <p:sp>
        <p:nvSpPr>
          <p:cNvPr id="8" name="TextBox 7">
            <a:extLst>
              <a:ext uri="{FF2B5EF4-FFF2-40B4-BE49-F238E27FC236}">
                <a16:creationId xmlns:a16="http://schemas.microsoft.com/office/drawing/2014/main" id="{A55FEEC6-5F46-D528-A27F-B1957B9FAA31}"/>
              </a:ext>
            </a:extLst>
          </p:cNvPr>
          <p:cNvSpPr txBox="1"/>
          <p:nvPr/>
        </p:nvSpPr>
        <p:spPr>
          <a:xfrm>
            <a:off x="3434570" y="5999337"/>
            <a:ext cx="6096000" cy="369332"/>
          </a:xfrm>
          <a:prstGeom prst="rect">
            <a:avLst/>
          </a:prstGeom>
          <a:noFill/>
        </p:spPr>
        <p:txBody>
          <a:bodyPr wrap="square">
            <a:spAutoFit/>
          </a:bodyPr>
          <a:lstStyle/>
          <a:p>
            <a:pPr marL="0" indent="0">
              <a:buNone/>
            </a:pPr>
            <a:r>
              <a:rPr lang="en-GB" sz="1800" u="sng" dirty="0">
                <a:solidFill>
                  <a:srgbClr val="444444"/>
                </a:solidFill>
                <a:effectLst/>
                <a:latin typeface="-apple-system"/>
                <a:ea typeface="Times New Roman" panose="02020603050405020304" pitchFamily="18" charset="0"/>
                <a:cs typeface="Calibri" panose="020F0502020204030204" pitchFamily="34" charset="0"/>
                <a:hlinkClick r:id="rId4"/>
              </a:rPr>
              <a:t>https://www.youtube.com/watch?v=JcIAZd8p5fQ</a:t>
            </a:r>
            <a:endParaRPr lang="en-GB" dirty="0"/>
          </a:p>
        </p:txBody>
      </p:sp>
      <p:pic>
        <p:nvPicPr>
          <p:cNvPr id="4" name="Online Media 3">
            <a:hlinkClick r:id="" action="ppaction://media"/>
            <a:extLst>
              <a:ext uri="{FF2B5EF4-FFF2-40B4-BE49-F238E27FC236}">
                <a16:creationId xmlns:a16="http://schemas.microsoft.com/office/drawing/2014/main" id="{1FA5A1E1-60B5-43C6-B5C3-F073277513A4}"/>
              </a:ext>
            </a:extLst>
          </p:cNvPr>
          <p:cNvPicPr>
            <a:picLocks noRot="1" noChangeAspect="1"/>
          </p:cNvPicPr>
          <p:nvPr>
            <a:videoFile r:link="rId1"/>
          </p:nvPr>
        </p:nvPicPr>
        <p:blipFill>
          <a:blip r:embed="rId5"/>
          <a:stretch>
            <a:fillRect/>
          </a:stretch>
        </p:blipFill>
        <p:spPr>
          <a:xfrm>
            <a:off x="2207609" y="1241646"/>
            <a:ext cx="7561721" cy="4253468"/>
          </a:xfrm>
          <a:prstGeom prst="rect">
            <a:avLst/>
          </a:prstGeom>
        </p:spPr>
      </p:pic>
      <p:pic>
        <p:nvPicPr>
          <p:cNvPr id="7" name="Picture 6">
            <a:extLst>
              <a:ext uri="{FF2B5EF4-FFF2-40B4-BE49-F238E27FC236}">
                <a16:creationId xmlns:a16="http://schemas.microsoft.com/office/drawing/2014/main" id="{643883E8-725B-461A-8677-88BD220CF77D}"/>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7279" y="5842000"/>
            <a:ext cx="711201" cy="701040"/>
          </a:xfrm>
          <a:prstGeom prst="rect">
            <a:avLst/>
          </a:prstGeom>
          <a:noFill/>
          <a:ln>
            <a:noFill/>
          </a:ln>
        </p:spPr>
      </p:pic>
    </p:spTree>
    <p:extLst>
      <p:ext uri="{BB962C8B-B14F-4D97-AF65-F5344CB8AC3E}">
        <p14:creationId xmlns:p14="http://schemas.microsoft.com/office/powerpoint/2010/main" val="3564582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D41224-BAFC-C293-A040-80FE67FB71C2}"/>
              </a:ext>
            </a:extLst>
          </p:cNvPr>
          <p:cNvSpPr txBox="1">
            <a:spLocks/>
          </p:cNvSpPr>
          <p:nvPr/>
        </p:nvSpPr>
        <p:spPr>
          <a:xfrm>
            <a:off x="2174240" y="1242312"/>
            <a:ext cx="9601200" cy="5488426"/>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sz="4600" dirty="0">
                <a:latin typeface="Gill Sans MT" panose="020B0502020104020203" pitchFamily="34" charset="0"/>
              </a:rPr>
              <a:t>Father God, thank You for King Charles. For his life and service to this day and going forwards from his coronation as King. </a:t>
            </a:r>
          </a:p>
          <a:p>
            <a:pPr marL="0" indent="0">
              <a:lnSpc>
                <a:spcPct val="120000"/>
              </a:lnSpc>
              <a:buFont typeface="Arial" panose="020B0604020202020204" pitchFamily="34" charset="0"/>
              <a:buNone/>
            </a:pPr>
            <a:r>
              <a:rPr lang="en-GB" sz="4600" dirty="0">
                <a:latin typeface="Gill Sans MT" panose="020B0502020104020203" pitchFamily="34" charset="0"/>
              </a:rPr>
              <a:t>Thank You that you know him inside and out. You created him, and us, with a purpose and You are the one who gives us good gifts and talents to be nourished and built up to serve and bless others.</a:t>
            </a:r>
          </a:p>
          <a:p>
            <a:pPr marL="0" indent="0">
              <a:lnSpc>
                <a:spcPct val="120000"/>
              </a:lnSpc>
              <a:buFont typeface="Arial" panose="020B0604020202020204" pitchFamily="34" charset="0"/>
              <a:buNone/>
            </a:pPr>
            <a:r>
              <a:rPr lang="en-GB" sz="4600" dirty="0">
                <a:latin typeface="Gill Sans MT" panose="020B0502020104020203" pitchFamily="34" charset="0"/>
              </a:rPr>
              <a:t>Help him, by your Holy Spirit, to serve wholeheartedly and with joy. Help him to make good decisions and to guide and protect those he serves. </a:t>
            </a:r>
          </a:p>
          <a:p>
            <a:pPr marL="0" indent="0">
              <a:lnSpc>
                <a:spcPct val="120000"/>
              </a:lnSpc>
              <a:buFont typeface="Arial" panose="020B0604020202020204" pitchFamily="34" charset="0"/>
              <a:buNone/>
            </a:pPr>
            <a:r>
              <a:rPr lang="en-GB" sz="4600" dirty="0">
                <a:latin typeface="Gill Sans MT" panose="020B0502020104020203" pitchFamily="34" charset="0"/>
              </a:rPr>
              <a:t>As we have thought about his coronation and all that this signifies, help us to recognise our own gifts, calls upon our lives and our spheres of influence. Might we always be seeking the good of not only ourselves but those around us, and might we have servant hearts, like Jesus, so that we think of the others’ needs, amplify the voices of those weakest in society, and see the Kingdom of God lived out in our every day.</a:t>
            </a:r>
          </a:p>
          <a:p>
            <a:pPr marL="0" indent="0">
              <a:lnSpc>
                <a:spcPct val="120000"/>
              </a:lnSpc>
              <a:buFont typeface="Arial" panose="020B0604020202020204" pitchFamily="34" charset="0"/>
              <a:buNone/>
            </a:pPr>
            <a:r>
              <a:rPr lang="en-GB" sz="4600" dirty="0">
                <a:latin typeface="Gill Sans MT" panose="020B0502020104020203" pitchFamily="34" charset="0"/>
              </a:rPr>
              <a:t>We pray in Jesus’ name,  Amen. </a:t>
            </a:r>
          </a:p>
          <a:p>
            <a:pPr marL="0" indent="0">
              <a:buFont typeface="Arial" panose="020B0604020202020204" pitchFamily="34" charset="0"/>
              <a:buNone/>
            </a:pPr>
            <a:endParaRPr lang="en-GB" dirty="0"/>
          </a:p>
        </p:txBody>
      </p:sp>
      <p:sp>
        <p:nvSpPr>
          <p:cNvPr id="4" name="Title 1">
            <a:extLst>
              <a:ext uri="{FF2B5EF4-FFF2-40B4-BE49-F238E27FC236}">
                <a16:creationId xmlns:a16="http://schemas.microsoft.com/office/drawing/2014/main" id="{91EA0488-966F-CD88-7C5C-F1A0A301F8F8}"/>
              </a:ext>
            </a:extLst>
          </p:cNvPr>
          <p:cNvSpPr>
            <a:spLocks noGrp="1"/>
          </p:cNvSpPr>
          <p:nvPr>
            <p:ph type="title"/>
          </p:nvPr>
        </p:nvSpPr>
        <p:spPr>
          <a:xfrm>
            <a:off x="2131060" y="0"/>
            <a:ext cx="7886700" cy="1325563"/>
          </a:xfrm>
        </p:spPr>
        <p:txBody>
          <a:bodyPr/>
          <a:lstStyle/>
          <a:p>
            <a:r>
              <a:rPr lang="en-GB" dirty="0">
                <a:latin typeface="Gill Sans MT" panose="020B0502020104020203" pitchFamily="34" charset="0"/>
              </a:rPr>
              <a:t>Prayerful Reflection</a:t>
            </a:r>
          </a:p>
        </p:txBody>
      </p:sp>
      <p:pic>
        <p:nvPicPr>
          <p:cNvPr id="5" name="Picture 4">
            <a:extLst>
              <a:ext uri="{FF2B5EF4-FFF2-40B4-BE49-F238E27FC236}">
                <a16:creationId xmlns:a16="http://schemas.microsoft.com/office/drawing/2014/main" id="{8DAB9D77-7D5E-4BC0-BC83-8E26222BDB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279" y="5842000"/>
            <a:ext cx="711201" cy="701040"/>
          </a:xfrm>
          <a:prstGeom prst="rect">
            <a:avLst/>
          </a:prstGeom>
          <a:noFill/>
          <a:ln>
            <a:noFill/>
          </a:ln>
        </p:spPr>
      </p:pic>
    </p:spTree>
    <p:extLst>
      <p:ext uri="{BB962C8B-B14F-4D97-AF65-F5344CB8AC3E}">
        <p14:creationId xmlns:p14="http://schemas.microsoft.com/office/powerpoint/2010/main" val="3388114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37C9072-6359-B08B-C30A-3918949C97CE}"/>
              </a:ext>
            </a:extLst>
          </p:cNvPr>
          <p:cNvSpPr>
            <a:spLocks noGrp="1"/>
          </p:cNvSpPr>
          <p:nvPr>
            <p:ph type="subTitle" idx="1"/>
          </p:nvPr>
        </p:nvSpPr>
        <p:spPr/>
        <p:txBody>
          <a:bodyPr/>
          <a:lstStyle/>
          <a:p>
            <a:r>
              <a:rPr lang="en-US" dirty="0"/>
              <a:t>3</a:t>
            </a:r>
            <a:r>
              <a:rPr lang="en-US" baseline="30000" dirty="0"/>
              <a:t>rd</a:t>
            </a:r>
            <a:r>
              <a:rPr lang="en-US" dirty="0"/>
              <a:t> May 2023</a:t>
            </a:r>
          </a:p>
        </p:txBody>
      </p:sp>
      <p:pic>
        <p:nvPicPr>
          <p:cNvPr id="4" name="Picture 3">
            <a:extLst>
              <a:ext uri="{FF2B5EF4-FFF2-40B4-BE49-F238E27FC236}">
                <a16:creationId xmlns:a16="http://schemas.microsoft.com/office/drawing/2014/main" id="{D9196E6F-07FD-4C5A-93F0-6CCC119EB35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7041" y="5257799"/>
            <a:ext cx="914400" cy="1073425"/>
          </a:xfrm>
          <a:prstGeom prst="rect">
            <a:avLst/>
          </a:prstGeom>
          <a:noFill/>
          <a:ln>
            <a:noFill/>
          </a:ln>
        </p:spPr>
      </p:pic>
    </p:spTree>
    <p:extLst>
      <p:ext uri="{BB962C8B-B14F-4D97-AF65-F5344CB8AC3E}">
        <p14:creationId xmlns:p14="http://schemas.microsoft.com/office/powerpoint/2010/main" val="186883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761CD9-429F-C4D3-CC97-225B8023399C}"/>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630159" y="3751181"/>
            <a:ext cx="2849586" cy="284958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4" name="Picture 3" descr="A person in a suit and tie&#10;&#10;Description automatically generated with medium confidence">
            <a:extLst>
              <a:ext uri="{FF2B5EF4-FFF2-40B4-BE49-F238E27FC236}">
                <a16:creationId xmlns:a16="http://schemas.microsoft.com/office/drawing/2014/main" id="{E8DE887D-58D5-5983-FC2A-4236FEA562D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5"/>
          <a:stretch/>
        </p:blipFill>
        <p:spPr>
          <a:xfrm>
            <a:off x="2280104" y="1397058"/>
            <a:ext cx="3650276" cy="365027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4098" name="Picture 2">
            <a:extLst>
              <a:ext uri="{FF2B5EF4-FFF2-40B4-BE49-F238E27FC236}">
                <a16:creationId xmlns:a16="http://schemas.microsoft.com/office/drawing/2014/main" id="{1C6DE265-B22F-0907-D383-292715F192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2"/>
          <a:stretch/>
        </p:blipFill>
        <p:spPr bwMode="auto">
          <a:xfrm>
            <a:off x="8179523" y="1397058"/>
            <a:ext cx="3650276" cy="365027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265A28-1CA5-4A47-7DAF-F9911BFD91FD}"/>
              </a:ext>
            </a:extLst>
          </p:cNvPr>
          <p:cNvSpPr txBox="1"/>
          <p:nvPr/>
        </p:nvSpPr>
        <p:spPr>
          <a:xfrm>
            <a:off x="2433846" y="294369"/>
            <a:ext cx="8996154" cy="770339"/>
          </a:xfrm>
          <a:prstGeom prst="rect">
            <a:avLst/>
          </a:prstGeom>
          <a:noFill/>
        </p:spPr>
        <p:txBody>
          <a:bodyPr wrap="square">
            <a:spAutoFit/>
          </a:bodyPr>
          <a:lstStyle/>
          <a:p>
            <a:pPr>
              <a:lnSpc>
                <a:spcPct val="107000"/>
              </a:lnSpc>
              <a:spcAft>
                <a:spcPts val="800"/>
              </a:spcAft>
            </a:pPr>
            <a:r>
              <a:rPr lang="en-GB" sz="4400" dirty="0">
                <a:effectLst/>
                <a:latin typeface="Gill Sans MT" panose="020B0502020104020203" pitchFamily="34" charset="0"/>
                <a:ea typeface="Calibri" panose="020F0502020204030204" pitchFamily="34" charset="0"/>
                <a:cs typeface="Times New Roman" panose="02020603050405020304" pitchFamily="18" charset="0"/>
              </a:rPr>
              <a:t>The Coronation of King Charles III</a:t>
            </a:r>
          </a:p>
        </p:txBody>
      </p:sp>
      <p:pic>
        <p:nvPicPr>
          <p:cNvPr id="6" name="Picture 5">
            <a:extLst>
              <a:ext uri="{FF2B5EF4-FFF2-40B4-BE49-F238E27FC236}">
                <a16:creationId xmlns:a16="http://schemas.microsoft.com/office/drawing/2014/main" id="{D5B1F54A-6BFA-4DA0-8335-FA39EA6A3CE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7279" y="5842000"/>
            <a:ext cx="711201" cy="701040"/>
          </a:xfrm>
          <a:prstGeom prst="rect">
            <a:avLst/>
          </a:prstGeom>
          <a:noFill/>
          <a:ln>
            <a:noFill/>
          </a:ln>
        </p:spPr>
      </p:pic>
      <p:sp>
        <p:nvSpPr>
          <p:cNvPr id="3" name="TextBox 2">
            <a:extLst>
              <a:ext uri="{FF2B5EF4-FFF2-40B4-BE49-F238E27FC236}">
                <a16:creationId xmlns:a16="http://schemas.microsoft.com/office/drawing/2014/main" id="{6ADE45D3-6772-4595-B2E4-384004F88763}"/>
              </a:ext>
            </a:extLst>
          </p:cNvPr>
          <p:cNvSpPr txBox="1"/>
          <p:nvPr/>
        </p:nvSpPr>
        <p:spPr>
          <a:xfrm>
            <a:off x="5620477" y="1189147"/>
            <a:ext cx="3205114" cy="369332"/>
          </a:xfrm>
          <a:prstGeom prst="rect">
            <a:avLst/>
          </a:prstGeom>
          <a:noFill/>
        </p:spPr>
        <p:txBody>
          <a:bodyPr wrap="square" rtlCol="0">
            <a:spAutoFit/>
          </a:bodyPr>
          <a:lstStyle/>
          <a:p>
            <a:r>
              <a:rPr lang="en-GB" dirty="0"/>
              <a:t>King of the United Kingdom</a:t>
            </a:r>
          </a:p>
        </p:txBody>
      </p:sp>
    </p:spTree>
    <p:extLst>
      <p:ext uri="{BB962C8B-B14F-4D97-AF65-F5344CB8AC3E}">
        <p14:creationId xmlns:p14="http://schemas.microsoft.com/office/powerpoint/2010/main" val="1190853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6BEF0-7665-4EEC-B68F-5BCE5DF8B459}"/>
              </a:ext>
            </a:extLst>
          </p:cNvPr>
          <p:cNvSpPr>
            <a:spLocks noGrp="1"/>
          </p:cNvSpPr>
          <p:nvPr>
            <p:ph type="title"/>
          </p:nvPr>
        </p:nvSpPr>
        <p:spPr>
          <a:xfrm>
            <a:off x="3220278" y="2149311"/>
            <a:ext cx="8133522" cy="3943376"/>
          </a:xfrm>
        </p:spPr>
        <p:txBody>
          <a:bodyPr/>
          <a:lstStyle/>
          <a:p>
            <a:r>
              <a:rPr lang="en-GB" dirty="0"/>
              <a:t>The king has a particular love of nature, the environment and charity works.  A pack of wildflower seeds will be sent to all schools to plant in the coming weeks to commemorate the coronation.</a:t>
            </a:r>
          </a:p>
        </p:txBody>
      </p:sp>
      <p:pic>
        <p:nvPicPr>
          <p:cNvPr id="3" name="Picture 2">
            <a:extLst>
              <a:ext uri="{FF2B5EF4-FFF2-40B4-BE49-F238E27FC236}">
                <a16:creationId xmlns:a16="http://schemas.microsoft.com/office/drawing/2014/main" id="{DDEEC777-02C3-46AB-AA0D-ECB6559789F0}"/>
              </a:ext>
            </a:extLst>
          </p:cNvPr>
          <p:cNvPicPr>
            <a:picLocks noChangeAspect="1"/>
          </p:cNvPicPr>
          <p:nvPr/>
        </p:nvPicPr>
        <p:blipFill>
          <a:blip r:embed="rId2"/>
          <a:stretch>
            <a:fillRect/>
          </a:stretch>
        </p:blipFill>
        <p:spPr>
          <a:xfrm>
            <a:off x="8900769" y="257518"/>
            <a:ext cx="2686050" cy="1704975"/>
          </a:xfrm>
          <a:prstGeom prst="rect">
            <a:avLst/>
          </a:prstGeom>
        </p:spPr>
      </p:pic>
    </p:spTree>
    <p:extLst>
      <p:ext uri="{BB962C8B-B14F-4D97-AF65-F5344CB8AC3E}">
        <p14:creationId xmlns:p14="http://schemas.microsoft.com/office/powerpoint/2010/main" val="8210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265A28-1CA5-4A47-7DAF-F9911BFD91FD}"/>
              </a:ext>
            </a:extLst>
          </p:cNvPr>
          <p:cNvSpPr txBox="1"/>
          <p:nvPr/>
        </p:nvSpPr>
        <p:spPr>
          <a:xfrm>
            <a:off x="2433846" y="332076"/>
            <a:ext cx="8996154" cy="770339"/>
          </a:xfrm>
          <a:prstGeom prst="rect">
            <a:avLst/>
          </a:prstGeom>
          <a:noFill/>
        </p:spPr>
        <p:txBody>
          <a:bodyPr wrap="square">
            <a:spAutoFit/>
          </a:bodyPr>
          <a:lstStyle/>
          <a:p>
            <a:pPr>
              <a:lnSpc>
                <a:spcPct val="107000"/>
              </a:lnSpc>
              <a:spcAft>
                <a:spcPts val="800"/>
              </a:spcAft>
            </a:pPr>
            <a:r>
              <a:rPr lang="en-GB" sz="4400">
                <a:effectLst/>
                <a:latin typeface="Gill Sans MT" panose="020B0502020104020203" pitchFamily="34" charset="0"/>
                <a:ea typeface="Calibri" panose="020F0502020204030204" pitchFamily="34" charset="0"/>
                <a:cs typeface="Times New Roman" panose="02020603050405020304" pitchFamily="18" charset="0"/>
              </a:rPr>
              <a:t>Head of the Commonwealth</a:t>
            </a:r>
          </a:p>
        </p:txBody>
      </p:sp>
      <p:sp>
        <p:nvSpPr>
          <p:cNvPr id="3" name="TextBox 2">
            <a:extLst>
              <a:ext uri="{FF2B5EF4-FFF2-40B4-BE49-F238E27FC236}">
                <a16:creationId xmlns:a16="http://schemas.microsoft.com/office/drawing/2014/main" id="{44CE3ACC-22C4-D93C-EC42-83FA811381BC}"/>
              </a:ext>
            </a:extLst>
          </p:cNvPr>
          <p:cNvSpPr txBox="1"/>
          <p:nvPr/>
        </p:nvSpPr>
        <p:spPr>
          <a:xfrm>
            <a:off x="2433846" y="1457739"/>
            <a:ext cx="9294328" cy="923330"/>
          </a:xfrm>
          <a:prstGeom prst="rect">
            <a:avLst/>
          </a:prstGeom>
          <a:noFill/>
        </p:spPr>
        <p:txBody>
          <a:bodyPr wrap="square" rtlCol="0">
            <a:spAutoFit/>
          </a:bodyPr>
          <a:lstStyle/>
          <a:p>
            <a:r>
              <a:rPr lang="en-GB" dirty="0">
                <a:latin typeface="Gill Sans MT" panose="020B0502020104020203" pitchFamily="34" charset="0"/>
              </a:rPr>
              <a:t>As well as King of Great Britain, the King is also the Head of the Commonwealth, a voluntary organisation of 54 independent and equal countries across the world.  These countries work together towards common goals and values. </a:t>
            </a:r>
          </a:p>
        </p:txBody>
      </p:sp>
      <p:pic>
        <p:nvPicPr>
          <p:cNvPr id="6" name="Picture 5">
            <a:extLst>
              <a:ext uri="{FF2B5EF4-FFF2-40B4-BE49-F238E27FC236}">
                <a16:creationId xmlns:a16="http://schemas.microsoft.com/office/drawing/2014/main" id="{2B7337F2-5E33-7D00-FE15-C836297BFC5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897458" y="3955937"/>
            <a:ext cx="2100351" cy="1050176"/>
          </a:xfrm>
          <a:prstGeom prst="rect">
            <a:avLst/>
          </a:prstGeom>
        </p:spPr>
      </p:pic>
      <p:pic>
        <p:nvPicPr>
          <p:cNvPr id="7" name="Picture 6">
            <a:extLst>
              <a:ext uri="{FF2B5EF4-FFF2-40B4-BE49-F238E27FC236}">
                <a16:creationId xmlns:a16="http://schemas.microsoft.com/office/drawing/2014/main" id="{CAC92F04-A4F7-621D-8881-FBE111BF2E0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89413" y="2730461"/>
            <a:ext cx="2049741" cy="1024871"/>
          </a:xfrm>
          <a:prstGeom prst="rect">
            <a:avLst/>
          </a:prstGeom>
        </p:spPr>
      </p:pic>
      <p:pic>
        <p:nvPicPr>
          <p:cNvPr id="8" name="Picture 7">
            <a:extLst>
              <a:ext uri="{FF2B5EF4-FFF2-40B4-BE49-F238E27FC236}">
                <a16:creationId xmlns:a16="http://schemas.microsoft.com/office/drawing/2014/main" id="{40E8432D-9259-2803-57B0-A25AF3E81EB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897458" y="2730461"/>
            <a:ext cx="2100349" cy="1050175"/>
          </a:xfrm>
          <a:prstGeom prst="rect">
            <a:avLst/>
          </a:prstGeom>
        </p:spPr>
      </p:pic>
      <p:pic>
        <p:nvPicPr>
          <p:cNvPr id="1026" name="Picture 2" descr="Free Flag Jamaica vector and picture">
            <a:extLst>
              <a:ext uri="{FF2B5EF4-FFF2-40B4-BE49-F238E27FC236}">
                <a16:creationId xmlns:a16="http://schemas.microsoft.com/office/drawing/2014/main" id="{8A28F620-E46A-957F-7123-7E1FDA016E2D}"/>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524399" y="5128811"/>
            <a:ext cx="2374990" cy="11874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Togo Flag vector and picture">
            <a:extLst>
              <a:ext uri="{FF2B5EF4-FFF2-40B4-BE49-F238E27FC236}">
                <a16:creationId xmlns:a16="http://schemas.microsoft.com/office/drawing/2014/main" id="{2A921C7E-0F32-5CA5-7D28-DAD2682211F1}"/>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389413" y="4030583"/>
            <a:ext cx="1716844" cy="11445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F5D3D2B-10C7-A6A6-C71B-32FF500A3CA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241070" y="5128811"/>
            <a:ext cx="1979160" cy="1187496"/>
          </a:xfrm>
          <a:prstGeom prst="rect">
            <a:avLst/>
          </a:prstGeom>
        </p:spPr>
      </p:pic>
      <p:pic>
        <p:nvPicPr>
          <p:cNvPr id="10" name="Picture 9">
            <a:extLst>
              <a:ext uri="{FF2B5EF4-FFF2-40B4-BE49-F238E27FC236}">
                <a16:creationId xmlns:a16="http://schemas.microsoft.com/office/drawing/2014/main" id="{3E58F17D-D10F-3838-CE99-42D7C16C116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782916" y="2730461"/>
            <a:ext cx="3729644" cy="1864822"/>
          </a:xfrm>
          <a:prstGeom prst="rect">
            <a:avLst/>
          </a:prstGeom>
        </p:spPr>
      </p:pic>
    </p:spTree>
    <p:extLst>
      <p:ext uri="{BB962C8B-B14F-4D97-AF65-F5344CB8AC3E}">
        <p14:creationId xmlns:p14="http://schemas.microsoft.com/office/powerpoint/2010/main" val="3195616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A1EB02E0-2D99-F059-8678-7AADE528BAE9}"/>
              </a:ext>
            </a:extLst>
          </p:cNvPr>
          <p:cNvSpPr txBox="1"/>
          <p:nvPr/>
        </p:nvSpPr>
        <p:spPr>
          <a:xfrm>
            <a:off x="2354981" y="419802"/>
            <a:ext cx="6096000" cy="78162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sz="4400">
                <a:latin typeface="Gill Sans MT" panose="020B0502020104020203" pitchFamily="34" charset="0"/>
              </a:rPr>
              <a:t>The Coronation Service</a:t>
            </a:r>
            <a:endParaRPr lang="en-GB" sz="4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1">
            <a:extLst>
              <a:ext uri="{FF2B5EF4-FFF2-40B4-BE49-F238E27FC236}">
                <a16:creationId xmlns:a16="http://schemas.microsoft.com/office/drawing/2014/main" id="{1B566DE7-1A52-248E-5E2C-7E83E7A14A5E}"/>
              </a:ext>
            </a:extLst>
          </p:cNvPr>
          <p:cNvSpPr txBox="1"/>
          <p:nvPr/>
        </p:nvSpPr>
        <p:spPr>
          <a:xfrm>
            <a:off x="2358377" y="1209796"/>
            <a:ext cx="7082440" cy="305192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sz="4400" dirty="0">
                <a:effectLst/>
                <a:latin typeface="Gill Sans MT" panose="020B0502020104020203" pitchFamily="34" charset="0"/>
                <a:ea typeface="Calibri" panose="020F0502020204030204" pitchFamily="34" charset="0"/>
                <a:cs typeface="Times New Roman" panose="02020603050405020304" pitchFamily="18" charset="0"/>
              </a:rPr>
              <a:t>The recognition</a:t>
            </a:r>
          </a:p>
          <a:p>
            <a:pPr>
              <a:lnSpc>
                <a:spcPct val="107000"/>
              </a:lnSpc>
              <a:spcAft>
                <a:spcPts val="800"/>
              </a:spcAft>
            </a:pPr>
            <a:r>
              <a:rPr lang="en-GB" dirty="0">
                <a:latin typeface="Gill Sans MT" panose="020B0502020104020203" pitchFamily="34" charset="0"/>
                <a:ea typeface="Calibri" panose="020F0502020204030204" pitchFamily="34" charset="0"/>
                <a:cs typeface="Times New Roman" panose="02020603050405020304" pitchFamily="18" charset="0"/>
              </a:rPr>
              <a:t>Right from the start of the service it is recognised that the King is under the authority of God. </a:t>
            </a:r>
            <a:r>
              <a:rPr lang="en-GB" dirty="0">
                <a:effectLst/>
                <a:latin typeface="Gill Sans MT" panose="020B0502020104020203" pitchFamily="34" charset="0"/>
                <a:ea typeface="Calibri" panose="020F0502020204030204" pitchFamily="34" charset="0"/>
                <a:cs typeface="Times New Roman" panose="02020603050405020304" pitchFamily="18" charset="0"/>
              </a:rPr>
              <a:t>King Charles will be presented to those gathered in the Abbey by the Archbishop of Canterbury.  The congregation will shout ‘God save King Charles!’ and trumpets will sound.</a:t>
            </a:r>
            <a:r>
              <a:rPr lang="en-GB" dirty="0">
                <a:latin typeface="Gill Sans MT" panose="020B0502020104020203" pitchFamily="34" charset="0"/>
                <a:ea typeface="Calibri" panose="020F0502020204030204" pitchFamily="34" charset="0"/>
                <a:cs typeface="Times New Roman" panose="02020603050405020304" pitchFamily="18" charset="0"/>
              </a:rPr>
              <a:t> Trumpets in the Bible are used at significant festivals, to call people to gather, or to assemble for battle.</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a:extLst>
              <a:ext uri="{FF2B5EF4-FFF2-40B4-BE49-F238E27FC236}">
                <a16:creationId xmlns:a16="http://schemas.microsoft.com/office/drawing/2014/main" id="{6FFA3B52-CB00-F07A-3168-6FF5C53190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0817" y="1853720"/>
            <a:ext cx="1492029" cy="15039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
            <a:extLst>
              <a:ext uri="{FF2B5EF4-FFF2-40B4-BE49-F238E27FC236}">
                <a16:creationId xmlns:a16="http://schemas.microsoft.com/office/drawing/2014/main" id="{7928C840-E458-A31D-3334-65C89F88178C}"/>
              </a:ext>
            </a:extLst>
          </p:cNvPr>
          <p:cNvSpPr txBox="1"/>
          <p:nvPr/>
        </p:nvSpPr>
        <p:spPr>
          <a:xfrm>
            <a:off x="3946755" y="4017285"/>
            <a:ext cx="7740566" cy="179408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tabLst>
                <a:tab pos="1104900" algn="l"/>
              </a:tabLst>
            </a:pPr>
            <a:r>
              <a:rPr lang="en-GB" sz="4400" dirty="0">
                <a:effectLst/>
                <a:latin typeface="Gill Sans MT" panose="020B0502020104020203" pitchFamily="34" charset="0"/>
                <a:ea typeface="Calibri" panose="020F0502020204030204" pitchFamily="34" charset="0"/>
                <a:cs typeface="Times New Roman" panose="02020603050405020304" pitchFamily="18" charset="0"/>
              </a:rPr>
              <a:t>The oath</a:t>
            </a:r>
          </a:p>
          <a:p>
            <a:pPr>
              <a:lnSpc>
                <a:spcPct val="107000"/>
              </a:lnSpc>
              <a:spcAft>
                <a:spcPts val="800"/>
              </a:spcAft>
              <a:tabLst>
                <a:tab pos="1104900" algn="l"/>
              </a:tabLs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The King will then make a Coronation Oath. The exact words of this promise – to people and to God – has changed over the centuries. Queen Elizabeth II swore to rule with justice and mercy.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1624CC2E-2A40-1DD9-84C6-31F0535A3CDF}"/>
              </a:ext>
            </a:extLst>
          </p:cNvPr>
          <p:cNvGrpSpPr/>
          <p:nvPr/>
        </p:nvGrpSpPr>
        <p:grpSpPr>
          <a:xfrm>
            <a:off x="2414617" y="4286870"/>
            <a:ext cx="1382989" cy="1457694"/>
            <a:chOff x="0" y="0"/>
            <a:chExt cx="822960" cy="822960"/>
          </a:xfrm>
        </p:grpSpPr>
        <p:pic>
          <p:nvPicPr>
            <p:cNvPr id="8" name="Picture 7" descr="Shape&#10;&#10;Description automatically generated with low confidence">
              <a:extLst>
                <a:ext uri="{FF2B5EF4-FFF2-40B4-BE49-F238E27FC236}">
                  <a16:creationId xmlns:a16="http://schemas.microsoft.com/office/drawing/2014/main" id="{30DAFF2E-27E5-D99A-DF74-FEB1C90B56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039" t="16110" r="19450" b="15717"/>
            <a:stretch/>
          </p:blipFill>
          <p:spPr bwMode="auto">
            <a:xfrm>
              <a:off x="525780" y="358140"/>
              <a:ext cx="137160" cy="154305"/>
            </a:xfrm>
            <a:prstGeom prst="rect">
              <a:avLst/>
            </a:prstGeom>
            <a:noFill/>
            <a:ln>
              <a:noFill/>
            </a:ln>
            <a:extLst>
              <a:ext uri="{53640926-AAD7-44D8-BBD7-CCE9431645EC}">
                <a14:shadowObscured xmlns:a14="http://schemas.microsoft.com/office/drawing/2010/main"/>
              </a:ext>
            </a:extLst>
          </p:spPr>
        </p:pic>
        <p:pic>
          <p:nvPicPr>
            <p:cNvPr id="9" name="Picture 8" descr="Shape&#10;&#10;Description automatically generated with low confidence">
              <a:extLst>
                <a:ext uri="{FF2B5EF4-FFF2-40B4-BE49-F238E27FC236}">
                  <a16:creationId xmlns:a16="http://schemas.microsoft.com/office/drawing/2014/main" id="{7A5BB362-A21E-9222-CEBA-3FE9514DDA7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822960" cy="822960"/>
            </a:xfrm>
            <a:prstGeom prst="rect">
              <a:avLst/>
            </a:prstGeom>
            <a:noFill/>
            <a:ln>
              <a:noFill/>
            </a:ln>
          </p:spPr>
        </p:pic>
      </p:grpSp>
    </p:spTree>
    <p:extLst>
      <p:ext uri="{BB962C8B-B14F-4D97-AF65-F5344CB8AC3E}">
        <p14:creationId xmlns:p14="http://schemas.microsoft.com/office/powerpoint/2010/main" val="297672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5F3552D4-3D7D-5FE4-33FA-DD6B866F748E}"/>
              </a:ext>
            </a:extLst>
          </p:cNvPr>
          <p:cNvSpPr txBox="1"/>
          <p:nvPr/>
        </p:nvSpPr>
        <p:spPr>
          <a:xfrm>
            <a:off x="2377941" y="1624816"/>
            <a:ext cx="7436117" cy="385631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5000"/>
              </a:lnSpc>
              <a:spcAft>
                <a:spcPts val="1800"/>
              </a:spcAft>
            </a:pPr>
            <a:r>
              <a:rPr lang="en-GB" sz="4400" dirty="0">
                <a:solidFill>
                  <a:srgbClr val="000000"/>
                </a:solidFill>
                <a:effectLst/>
                <a:latin typeface="Gill Sans MT" panose="020B0502020104020203" pitchFamily="34" charset="0"/>
                <a:ea typeface="Times New Roman" panose="02020603050405020304" pitchFamily="18" charset="0"/>
              </a:rPr>
              <a:t>The anointing</a:t>
            </a:r>
          </a:p>
          <a:p>
            <a:pPr>
              <a:lnSpc>
                <a:spcPct val="115000"/>
              </a:lnSpc>
              <a:spcAft>
                <a:spcPts val="1800"/>
              </a:spcAft>
            </a:pPr>
            <a:r>
              <a:rPr lang="en-GB" sz="1800" dirty="0">
                <a:solidFill>
                  <a:srgbClr val="000000"/>
                </a:solidFill>
                <a:effectLst/>
                <a:latin typeface="Gill Sans MT" panose="020B0502020104020203" pitchFamily="34" charset="0"/>
                <a:ea typeface="Times New Roman" panose="02020603050405020304" pitchFamily="18" charset="0"/>
              </a:rPr>
              <a:t>After the oath, the King sits in the Coronation Chair.  The Archbishop of Canterbury will anoint the King with holy oil and bless him. </a:t>
            </a:r>
          </a:p>
          <a:p>
            <a:pPr>
              <a:lnSpc>
                <a:spcPct val="115000"/>
              </a:lnSpc>
              <a:spcAft>
                <a:spcPts val="1800"/>
              </a:spcAft>
            </a:pPr>
            <a:r>
              <a:rPr lang="en-GB" sz="1800" dirty="0">
                <a:solidFill>
                  <a:srgbClr val="000000"/>
                </a:solidFill>
                <a:effectLst/>
                <a:latin typeface="Gill Sans MT" panose="020B0502020104020203" pitchFamily="34" charset="0"/>
                <a:ea typeface="Times New Roman" panose="02020603050405020304" pitchFamily="18" charset="0"/>
              </a:rPr>
              <a:t>This anointing with oil goes back to the practices described in the Old Testament of setting something apart as special for God’s purposes.  A gold cloth has traditionally been held over and around the chair to conceal this sacred event.  </a:t>
            </a:r>
            <a:r>
              <a:rPr lang="en-GB" dirty="0">
                <a:latin typeface="Gill Sans MT" panose="020B0502020104020203" pitchFamily="34" charset="0"/>
                <a:ea typeface="Times New Roman" panose="02020603050405020304" pitchFamily="18" charset="0"/>
              </a:rPr>
              <a:t>This is a sacramental act and an important and powerful moment that has similarities with when Christians are baptised, confirmed or ordained.</a:t>
            </a:r>
            <a:r>
              <a:rPr lang="en-GB" dirty="0">
                <a:latin typeface="Times New Roman" panose="02020603050405020304" pitchFamily="18"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p:txBody>
      </p:sp>
      <p:pic>
        <p:nvPicPr>
          <p:cNvPr id="6148" name="Picture 4">
            <a:extLst>
              <a:ext uri="{FF2B5EF4-FFF2-40B4-BE49-F238E27FC236}">
                <a16:creationId xmlns:a16="http://schemas.microsoft.com/office/drawing/2014/main" id="{18B3D1F4-FF02-1BBC-4B8B-55DC37B7BD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0878" y="2714625"/>
            <a:ext cx="971550" cy="1428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CA0A13C-3420-2CE2-3616-A1708FC260E3}"/>
              </a:ext>
            </a:extLst>
          </p:cNvPr>
          <p:cNvSpPr txBox="1"/>
          <p:nvPr/>
        </p:nvSpPr>
        <p:spPr>
          <a:xfrm>
            <a:off x="2354981" y="419802"/>
            <a:ext cx="6096000" cy="78162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sz="4400">
                <a:latin typeface="Gill Sans MT" panose="020B0502020104020203" pitchFamily="34" charset="0"/>
              </a:rPr>
              <a:t>The Coronation Service</a:t>
            </a:r>
            <a:endParaRPr lang="en-GB" sz="4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0341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270BAE5-C3E2-33BB-4797-A49F7AC35381}"/>
              </a:ext>
            </a:extLst>
          </p:cNvPr>
          <p:cNvSpPr txBox="1">
            <a:spLocks/>
          </p:cNvSpPr>
          <p:nvPr/>
        </p:nvSpPr>
        <p:spPr>
          <a:xfrm>
            <a:off x="3467100" y="28540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latin typeface="Gill Sans MT" panose="020B0502020104020203" pitchFamily="34" charset="0"/>
              </a:rPr>
              <a:t>The Coronation Service</a:t>
            </a:r>
            <a:br>
              <a:rPr lang="en-GB">
                <a:latin typeface="Gill Sans MT" panose="020B0502020104020203" pitchFamily="34" charset="0"/>
              </a:rPr>
            </a:br>
            <a:r>
              <a:rPr lang="en-GB">
                <a:latin typeface="Gill Sans MT" panose="020B0502020104020203" pitchFamily="34" charset="0"/>
              </a:rPr>
              <a:t>The Investiture</a:t>
            </a:r>
          </a:p>
        </p:txBody>
      </p:sp>
      <p:pic>
        <p:nvPicPr>
          <p:cNvPr id="4" name="Picture 3">
            <a:extLst>
              <a:ext uri="{FF2B5EF4-FFF2-40B4-BE49-F238E27FC236}">
                <a16:creationId xmlns:a16="http://schemas.microsoft.com/office/drawing/2014/main" id="{9E16BBD1-F9D3-968B-4805-327455FBA4B2}"/>
              </a:ext>
            </a:extLst>
          </p:cNvPr>
          <p:cNvPicPr>
            <a:picLocks noChangeAspect="1"/>
          </p:cNvPicPr>
          <p:nvPr/>
        </p:nvPicPr>
        <p:blipFill rotWithShape="1">
          <a:blip r:embed="rId2"/>
          <a:srcRect t="4986"/>
          <a:stretch/>
        </p:blipFill>
        <p:spPr>
          <a:xfrm>
            <a:off x="2637560" y="1099475"/>
            <a:ext cx="2281507" cy="2882630"/>
          </a:xfrm>
          <a:prstGeom prst="rect">
            <a:avLst/>
          </a:prstGeom>
        </p:spPr>
      </p:pic>
      <p:pic>
        <p:nvPicPr>
          <p:cNvPr id="5" name="Picture 4">
            <a:extLst>
              <a:ext uri="{FF2B5EF4-FFF2-40B4-BE49-F238E27FC236}">
                <a16:creationId xmlns:a16="http://schemas.microsoft.com/office/drawing/2014/main" id="{987F484E-7AA3-1D0C-59F2-DFAA514DEC91}"/>
              </a:ext>
            </a:extLst>
          </p:cNvPr>
          <p:cNvPicPr>
            <a:picLocks noChangeAspect="1"/>
          </p:cNvPicPr>
          <p:nvPr/>
        </p:nvPicPr>
        <p:blipFill>
          <a:blip r:embed="rId3"/>
          <a:stretch>
            <a:fillRect/>
          </a:stretch>
        </p:blipFill>
        <p:spPr>
          <a:xfrm>
            <a:off x="5292432" y="1099475"/>
            <a:ext cx="2159688" cy="2876020"/>
          </a:xfrm>
          <a:prstGeom prst="rect">
            <a:avLst/>
          </a:prstGeom>
        </p:spPr>
      </p:pic>
      <p:pic>
        <p:nvPicPr>
          <p:cNvPr id="6" name="Picture 5">
            <a:extLst>
              <a:ext uri="{FF2B5EF4-FFF2-40B4-BE49-F238E27FC236}">
                <a16:creationId xmlns:a16="http://schemas.microsoft.com/office/drawing/2014/main" id="{6CFEA321-D472-832D-AB35-D6EF2140FFF3}"/>
              </a:ext>
            </a:extLst>
          </p:cNvPr>
          <p:cNvPicPr>
            <a:picLocks noChangeAspect="1"/>
          </p:cNvPicPr>
          <p:nvPr/>
        </p:nvPicPr>
        <p:blipFill>
          <a:blip r:embed="rId4"/>
          <a:stretch>
            <a:fillRect/>
          </a:stretch>
        </p:blipFill>
        <p:spPr>
          <a:xfrm>
            <a:off x="2627289" y="4551913"/>
            <a:ext cx="5565913" cy="1943788"/>
          </a:xfrm>
          <a:prstGeom prst="rect">
            <a:avLst/>
          </a:prstGeom>
        </p:spPr>
      </p:pic>
      <p:sp>
        <p:nvSpPr>
          <p:cNvPr id="8" name="TextBox 7">
            <a:extLst>
              <a:ext uri="{FF2B5EF4-FFF2-40B4-BE49-F238E27FC236}">
                <a16:creationId xmlns:a16="http://schemas.microsoft.com/office/drawing/2014/main" id="{CC9B0495-D38B-51F9-33F3-CDBA9D641B4C}"/>
              </a:ext>
            </a:extLst>
          </p:cNvPr>
          <p:cNvSpPr txBox="1"/>
          <p:nvPr/>
        </p:nvSpPr>
        <p:spPr>
          <a:xfrm>
            <a:off x="2549103" y="4020704"/>
            <a:ext cx="2159688" cy="369332"/>
          </a:xfrm>
          <a:prstGeom prst="rect">
            <a:avLst/>
          </a:prstGeom>
          <a:noFill/>
        </p:spPr>
        <p:txBody>
          <a:bodyPr wrap="square" rtlCol="0">
            <a:spAutoFit/>
          </a:bodyPr>
          <a:lstStyle/>
          <a:p>
            <a:r>
              <a:rPr lang="en-GB"/>
              <a:t>The Sovereign’s Orb</a:t>
            </a:r>
          </a:p>
        </p:txBody>
      </p:sp>
      <p:sp>
        <p:nvSpPr>
          <p:cNvPr id="9" name="TextBox 8">
            <a:extLst>
              <a:ext uri="{FF2B5EF4-FFF2-40B4-BE49-F238E27FC236}">
                <a16:creationId xmlns:a16="http://schemas.microsoft.com/office/drawing/2014/main" id="{BDB4A582-4EAC-72BA-8911-486F06CCF447}"/>
              </a:ext>
            </a:extLst>
          </p:cNvPr>
          <p:cNvSpPr txBox="1"/>
          <p:nvPr/>
        </p:nvSpPr>
        <p:spPr>
          <a:xfrm>
            <a:off x="5410246" y="4020704"/>
            <a:ext cx="2278260" cy="369332"/>
          </a:xfrm>
          <a:prstGeom prst="rect">
            <a:avLst/>
          </a:prstGeom>
          <a:noFill/>
        </p:spPr>
        <p:txBody>
          <a:bodyPr wrap="square" rtlCol="0">
            <a:spAutoFit/>
          </a:bodyPr>
          <a:lstStyle/>
          <a:p>
            <a:r>
              <a:rPr lang="en-GB"/>
              <a:t>St. Edward’s Crown</a:t>
            </a:r>
          </a:p>
        </p:txBody>
      </p:sp>
      <p:sp>
        <p:nvSpPr>
          <p:cNvPr id="10" name="TextBox 9">
            <a:extLst>
              <a:ext uri="{FF2B5EF4-FFF2-40B4-BE49-F238E27FC236}">
                <a16:creationId xmlns:a16="http://schemas.microsoft.com/office/drawing/2014/main" id="{4ED5C333-9FAF-1A50-3DC7-AC3FC8F430AE}"/>
              </a:ext>
            </a:extLst>
          </p:cNvPr>
          <p:cNvSpPr txBox="1"/>
          <p:nvPr/>
        </p:nvSpPr>
        <p:spPr>
          <a:xfrm>
            <a:off x="8322157" y="4612785"/>
            <a:ext cx="1689861" cy="646331"/>
          </a:xfrm>
          <a:prstGeom prst="rect">
            <a:avLst/>
          </a:prstGeom>
          <a:noFill/>
        </p:spPr>
        <p:txBody>
          <a:bodyPr wrap="square" rtlCol="0">
            <a:spAutoFit/>
          </a:bodyPr>
          <a:lstStyle/>
          <a:p>
            <a:r>
              <a:rPr lang="en-GB"/>
              <a:t>The Sovereign's Sceptre</a:t>
            </a:r>
          </a:p>
        </p:txBody>
      </p:sp>
      <p:sp>
        <p:nvSpPr>
          <p:cNvPr id="7" name="TextBox 6">
            <a:extLst>
              <a:ext uri="{FF2B5EF4-FFF2-40B4-BE49-F238E27FC236}">
                <a16:creationId xmlns:a16="http://schemas.microsoft.com/office/drawing/2014/main" id="{B32FA8ED-C5AB-441F-81F4-DC8DFD89CD02}"/>
              </a:ext>
            </a:extLst>
          </p:cNvPr>
          <p:cNvSpPr txBox="1"/>
          <p:nvPr/>
        </p:nvSpPr>
        <p:spPr>
          <a:xfrm>
            <a:off x="8322157" y="2149311"/>
            <a:ext cx="2876886" cy="1938992"/>
          </a:xfrm>
          <a:prstGeom prst="rect">
            <a:avLst/>
          </a:prstGeom>
          <a:noFill/>
        </p:spPr>
        <p:txBody>
          <a:bodyPr wrap="square" rtlCol="0">
            <a:spAutoFit/>
          </a:bodyPr>
          <a:lstStyle/>
          <a:p>
            <a:r>
              <a:rPr lang="en-GB" sz="2000" dirty="0">
                <a:latin typeface="+mj-lt"/>
              </a:rPr>
              <a:t>Notice the symbol of the cross appears on all these. A sign of Christianity. </a:t>
            </a:r>
            <a:r>
              <a:rPr lang="en-GB" sz="2000" dirty="0">
                <a:latin typeface="+mj-lt"/>
                <a:ea typeface="Calibri" panose="020F0502020204030204" pitchFamily="34" charset="0"/>
                <a:cs typeface="Times New Roman" panose="02020603050405020304" pitchFamily="18" charset="0"/>
              </a:rPr>
              <a:t>Ultimately the earth is God’s and God will help King Charles in his duties. </a:t>
            </a:r>
            <a:endParaRPr lang="en-GB" sz="2000" dirty="0">
              <a:latin typeface="+mj-lt"/>
            </a:endParaRPr>
          </a:p>
        </p:txBody>
      </p:sp>
    </p:spTree>
    <p:extLst>
      <p:ext uri="{BB962C8B-B14F-4D97-AF65-F5344CB8AC3E}">
        <p14:creationId xmlns:p14="http://schemas.microsoft.com/office/powerpoint/2010/main" val="144913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B275344D-9324-F6DE-ADE1-BF668276A827}"/>
              </a:ext>
            </a:extLst>
          </p:cNvPr>
          <p:cNvSpPr txBox="1"/>
          <p:nvPr/>
        </p:nvSpPr>
        <p:spPr>
          <a:xfrm>
            <a:off x="2251626" y="1267605"/>
            <a:ext cx="8404443" cy="2090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sz="4400" dirty="0">
                <a:effectLst/>
                <a:latin typeface="Gill Sans MT" panose="020B0502020104020203" pitchFamily="34" charset="0"/>
                <a:ea typeface="Calibri" panose="020F0502020204030204" pitchFamily="34" charset="0"/>
                <a:cs typeface="Times New Roman" panose="02020603050405020304" pitchFamily="18" charset="0"/>
              </a:rPr>
              <a:t>The enthronement and homage</a:t>
            </a:r>
          </a:p>
          <a:p>
            <a:pPr>
              <a:lnSpc>
                <a:spcPct val="107000"/>
              </a:lnSpc>
              <a:spcAft>
                <a:spcPts val="800"/>
              </a:spcAft>
            </a:pPr>
            <a:r>
              <a:rPr lang="en-GB" dirty="0">
                <a:effectLst/>
                <a:latin typeface="Gill Sans MT" panose="020B0502020104020203" pitchFamily="34" charset="0"/>
                <a:ea typeface="Calibri" panose="020F0502020204030204" pitchFamily="34" charset="0"/>
                <a:cs typeface="Times New Roman" panose="02020603050405020304" pitchFamily="18" charset="0"/>
              </a:rPr>
              <a:t>King </a:t>
            </a:r>
            <a:r>
              <a:rPr lang="en-GB" sz="1800" dirty="0">
                <a:effectLst/>
                <a:latin typeface="Gill Sans MT" panose="020B0502020104020203" pitchFamily="34" charset="0"/>
                <a:ea typeface="Calibri" panose="020F0502020204030204" pitchFamily="34" charset="0"/>
                <a:cs typeface="Times New Roman" panose="02020603050405020304" pitchFamily="18" charset="0"/>
              </a:rPr>
              <a:t>Charles III will then move from the Coronation Chair to the throne. Those gathered will kneel before the sovereign to pay respect and special honour to the King.</a:t>
            </a:r>
            <a:r>
              <a:rPr lang="en-GB" dirty="0">
                <a:latin typeface="Gill Sans MT" panose="020B0502020104020203" pitchFamily="34" charset="0"/>
                <a:ea typeface="Calibri" panose="020F0502020204030204" pitchFamily="34" charset="0"/>
                <a:cs typeface="Times New Roman" panose="02020603050405020304" pitchFamily="18" charset="0"/>
              </a:rPr>
              <a:t> Kneeling is a common act in Christianity and symbolises making ourselves low, so that God can be honoured and metaphorically lifted up.</a:t>
            </a:r>
            <a:r>
              <a:rPr lang="en-GB" sz="18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196" name="Picture 4">
            <a:extLst>
              <a:ext uri="{FF2B5EF4-FFF2-40B4-BE49-F238E27FC236}">
                <a16:creationId xmlns:a16="http://schemas.microsoft.com/office/drawing/2014/main" id="{E22FD5D7-8776-BCE4-9192-4C4480BB9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6069" y="1895862"/>
            <a:ext cx="1000125" cy="1419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C392F5B-7C6D-50E1-AFF0-D064B082DA7C}"/>
              </a:ext>
            </a:extLst>
          </p:cNvPr>
          <p:cNvSpPr txBox="1"/>
          <p:nvPr/>
        </p:nvSpPr>
        <p:spPr>
          <a:xfrm>
            <a:off x="2251626" y="3999289"/>
            <a:ext cx="8052392" cy="1754326"/>
          </a:xfrm>
          <a:prstGeom prst="rect">
            <a:avLst/>
          </a:prstGeom>
          <a:noFill/>
        </p:spPr>
        <p:txBody>
          <a:bodyPr wrap="square">
            <a:spAutoFit/>
          </a:bodyPr>
          <a:lstStyle/>
          <a:p>
            <a:pPr algn="l" rtl="0" fontAlgn="base"/>
            <a:r>
              <a:rPr lang="en-GB" b="0" i="0" u="none" strike="noStrike" dirty="0">
                <a:solidFill>
                  <a:srgbClr val="000000"/>
                </a:solidFill>
                <a:effectLst/>
                <a:latin typeface="Gill Sans MT" panose="020B0502020104020203" pitchFamily="34" charset="0"/>
              </a:rPr>
              <a:t>We can see within the Coronation the ways in which the King will express the ways he wishes to follow Jesus’ teaching and example as given in the Beatitudes: </a:t>
            </a:r>
            <a:r>
              <a:rPr lang="en-GB" b="0" i="1" u="none" strike="noStrike" dirty="0">
                <a:solidFill>
                  <a:srgbClr val="000000"/>
                </a:solidFill>
                <a:effectLst/>
                <a:latin typeface="Gill Sans MT" panose="020B0502020104020203" pitchFamily="34" charset="0"/>
              </a:rPr>
              <a:t>be merciful; be pure in heart; be a peacemaker, and hunger and thirst for righteousness. </a:t>
            </a:r>
            <a:r>
              <a:rPr lang="en-US" b="0" i="0" dirty="0">
                <a:solidFill>
                  <a:srgbClr val="000000"/>
                </a:solidFill>
                <a:effectLst/>
                <a:latin typeface="Gill Sans MT" panose="020B0502020104020203" pitchFamily="34" charset="0"/>
              </a:rPr>
              <a:t>​</a:t>
            </a:r>
            <a:endParaRPr lang="en-US" b="0" i="0" dirty="0">
              <a:solidFill>
                <a:srgbClr val="000000"/>
              </a:solidFill>
              <a:effectLst/>
              <a:latin typeface="Segoe UI" panose="020B0502040204020203" pitchFamily="34" charset="0"/>
            </a:endParaRPr>
          </a:p>
          <a:p>
            <a:pPr algn="l" rtl="0" fontAlgn="base"/>
            <a:r>
              <a:rPr lang="en-GB" b="0" i="0" dirty="0">
                <a:solidFill>
                  <a:srgbClr val="000000"/>
                </a:solidFill>
                <a:effectLst/>
                <a:latin typeface="Gill Sans MT" panose="020B0502020104020203" pitchFamily="34" charset="0"/>
              </a:rPr>
              <a:t>​</a:t>
            </a:r>
            <a:endParaRPr lang="en-GB" b="0" i="0" dirty="0">
              <a:solidFill>
                <a:srgbClr val="000000"/>
              </a:solidFill>
              <a:effectLst/>
              <a:latin typeface="Segoe UI" panose="020B0502040204020203" pitchFamily="34" charset="0"/>
            </a:endParaRPr>
          </a:p>
          <a:p>
            <a:pPr algn="l" rtl="0" fontAlgn="base"/>
            <a:r>
              <a:rPr lang="en-GB" b="0" i="0" u="none" strike="noStrike" dirty="0">
                <a:solidFill>
                  <a:srgbClr val="000000"/>
                </a:solidFill>
                <a:effectLst/>
                <a:latin typeface="Gill Sans MT" panose="020B0502020104020203" pitchFamily="34" charset="0"/>
              </a:rPr>
              <a:t>Through the Coronation, the King will express what he wants ‘to do’ and who he wants ‘to be’ as he rules.</a:t>
            </a:r>
            <a:endParaRPr lang="en-GB" b="0" i="0" dirty="0">
              <a:solidFill>
                <a:srgbClr val="000000"/>
              </a:solidFill>
              <a:effectLst/>
              <a:latin typeface="Segoe UI" panose="020B0502040204020203" pitchFamily="34" charset="0"/>
            </a:endParaRPr>
          </a:p>
        </p:txBody>
      </p:sp>
      <p:sp>
        <p:nvSpPr>
          <p:cNvPr id="2" name="TextBox 1">
            <a:extLst>
              <a:ext uri="{FF2B5EF4-FFF2-40B4-BE49-F238E27FC236}">
                <a16:creationId xmlns:a16="http://schemas.microsoft.com/office/drawing/2014/main" id="{342D0839-20BF-D3E5-360E-9E363D083B01}"/>
              </a:ext>
            </a:extLst>
          </p:cNvPr>
          <p:cNvSpPr txBox="1"/>
          <p:nvPr/>
        </p:nvSpPr>
        <p:spPr>
          <a:xfrm>
            <a:off x="2185819" y="256681"/>
            <a:ext cx="9470375" cy="77033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sz="4400">
                <a:effectLst/>
                <a:latin typeface="Gill Sans MT" panose="020B0502020104020203" pitchFamily="34" charset="0"/>
                <a:ea typeface="Calibri" panose="020F0502020204030204" pitchFamily="34" charset="0"/>
                <a:cs typeface="Times New Roman" panose="02020603050405020304" pitchFamily="18" charset="0"/>
              </a:rPr>
              <a:t>The Coronation Service</a:t>
            </a:r>
          </a:p>
        </p:txBody>
      </p:sp>
    </p:spTree>
    <p:extLst>
      <p:ext uri="{BB962C8B-B14F-4D97-AF65-F5344CB8AC3E}">
        <p14:creationId xmlns:p14="http://schemas.microsoft.com/office/powerpoint/2010/main" val="760111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55C7B467AFA045B311901BE13A2404" ma:contentTypeVersion="12" ma:contentTypeDescription="Create a new document." ma:contentTypeScope="" ma:versionID="1f7ca94b0d997a3cf2edb09fb2903802">
  <xsd:schema xmlns:xsd="http://www.w3.org/2001/XMLSchema" xmlns:xs="http://www.w3.org/2001/XMLSchema" xmlns:p="http://schemas.microsoft.com/office/2006/metadata/properties" xmlns:ns2="b77e63f3-463a-48f2-af4f-dd21ffe333f8" xmlns:ns3="2f4ed505-7171-43be-8ee8-c15c98cbd63a" targetNamespace="http://schemas.microsoft.com/office/2006/metadata/properties" ma:root="true" ma:fieldsID="dd0d9e3ffa67cd52c1215d457818f0c4" ns2:_="" ns3:_="">
    <xsd:import namespace="b77e63f3-463a-48f2-af4f-dd21ffe333f8"/>
    <xsd:import namespace="2f4ed505-7171-43be-8ee8-c15c98cbd63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7e63f3-463a-48f2-af4f-dd21ffe333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57a91f-fe9e-4f09-8fd2-640c539578a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4ed505-7171-43be-8ee8-c15c98cbd6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94b45d9-8c57-4fd6-b654-f5f612a54198}" ma:internalName="TaxCatchAll" ma:showField="CatchAllData" ma:web="2f4ed505-7171-43be-8ee8-c15c98cbd6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f4ed505-7171-43be-8ee8-c15c98cbd63a" xsi:nil="true"/>
    <lcf76f155ced4ddcb4097134ff3c332f xmlns="b77e63f3-463a-48f2-af4f-dd21ffe333f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D7A0FBA-C67E-43CB-87D7-2A854BFCA13F}">
  <ds:schemaRefs>
    <ds:schemaRef ds:uri="http://schemas.microsoft.com/office/2006/metadata/contentType"/>
    <ds:schemaRef ds:uri="http://schemas.microsoft.com/office/2006/metadata/properties/metaAttributes"/>
    <ds:schemaRef ds:uri="http://www.w3.org/2000/xmlns/"/>
    <ds:schemaRef ds:uri="http://www.w3.org/2001/XMLSchema"/>
    <ds:schemaRef ds:uri="b77e63f3-463a-48f2-af4f-dd21ffe333f8"/>
    <ds:schemaRef ds:uri="2f4ed505-7171-43be-8ee8-c15c98cbd63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2989D4-A5D6-45F9-B0D2-903F4346A019}">
  <ds:schemaRefs>
    <ds:schemaRef ds:uri="http://schemas.microsoft.com/sharepoint/v3/contenttype/forms"/>
  </ds:schemaRefs>
</ds:datastoreItem>
</file>

<file path=customXml/itemProps3.xml><?xml version="1.0" encoding="utf-8"?>
<ds:datastoreItem xmlns:ds="http://schemas.openxmlformats.org/officeDocument/2006/customXml" ds:itemID="{D0D2885C-0E65-49E0-B97E-6015F42A3F9F}">
  <ds:schemaRefs>
    <ds:schemaRef ds:uri="http://purl.org/dc/elements/1.1/"/>
    <ds:schemaRef ds:uri="http://schemas.microsoft.com/office/2006/metadata/properties"/>
    <ds:schemaRef ds:uri="http://purl.org/dc/terms/"/>
    <ds:schemaRef ds:uri="http://schemas.openxmlformats.org/package/2006/metadata/core-properties"/>
    <ds:schemaRef ds:uri="b77e63f3-463a-48f2-af4f-dd21ffe333f8"/>
    <ds:schemaRef ds:uri="http://schemas.microsoft.com/office/2006/documentManagement/types"/>
    <ds:schemaRef ds:uri="http://schemas.microsoft.com/office/infopath/2007/PartnerControls"/>
    <ds:schemaRef ds:uri="2f4ed505-7171-43be-8ee8-c15c98cbd63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2724</TotalTime>
  <Words>722</Words>
  <Application>Microsoft Office PowerPoint</Application>
  <PresentationFormat>Widescreen</PresentationFormat>
  <Paragraphs>34</Paragraphs>
  <Slides>10</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-apple-system</vt:lpstr>
      <vt:lpstr>Arial</vt:lpstr>
      <vt:lpstr>Calibri</vt:lpstr>
      <vt:lpstr>Calibri Light</vt:lpstr>
      <vt:lpstr>Gill Sans MT</vt:lpstr>
      <vt:lpstr>Segoe UI</vt:lpstr>
      <vt:lpstr>Times New Roman</vt:lpstr>
      <vt:lpstr>Office Theme</vt:lpstr>
      <vt:lpstr>Gather </vt:lpstr>
      <vt:lpstr>PowerPoint Presentation</vt:lpstr>
      <vt:lpstr>PowerPoint Presentation</vt:lpstr>
      <vt:lpstr>The king has a particular love of nature, the environment and charity works.  A pack of wildflower seeds will be sent to all schools to plant in the coming weeks to commemorate the coronation.</vt:lpstr>
      <vt:lpstr>PowerPoint Presentation</vt:lpstr>
      <vt:lpstr>PowerPoint Presentation</vt:lpstr>
      <vt:lpstr>PowerPoint Presentation</vt:lpstr>
      <vt:lpstr>PowerPoint Presentation</vt:lpstr>
      <vt:lpstr>PowerPoint Presentation</vt:lpstr>
      <vt:lpstr>Prayerful 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Bailey</dc:creator>
  <cp:lastModifiedBy>Kate Baptiste</cp:lastModifiedBy>
  <cp:revision>21</cp:revision>
  <dcterms:created xsi:type="dcterms:W3CDTF">2023-02-24T08:10:34Z</dcterms:created>
  <dcterms:modified xsi:type="dcterms:W3CDTF">2023-05-05T08:55:38Z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0x0101003655C7B467AFA045B311901BE13A2404</vt:lpwstr>
  </property>
  <property fmtid="{D5CDD505-2E9C-101B-9397-08002B2CF9AE}" pid="3" name="MediaServiceImageTags">
    <vt:lpwstr/>
  </property>
</Properties>
</file>